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3" r:id="rId2"/>
    <p:sldId id="265" r:id="rId3"/>
    <p:sldId id="266" r:id="rId4"/>
    <p:sldId id="267" r:id="rId5"/>
    <p:sldId id="264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8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D2EB1-5ADA-8748-A2BD-9AED4C226CD0}" type="datetimeFigureOut">
              <a:t>11/16/12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0CFFA-93A6-4947-960D-291A377089E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67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66723" indent="-256432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25728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36019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46311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56602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66893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77185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87476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E2EE496-1E06-BC4C-98E1-C075F9A66D6A}" type="slidenum">
              <a:rPr lang="zh-CN" altLang="en-US" sz="1100">
                <a:latin typeface="Calibri" charset="0"/>
                <a:ea typeface="宋体" charset="0"/>
                <a:cs typeface="宋体" charset="0"/>
              </a:rPr>
              <a:pPr eaLnBrk="1" hangingPunct="1"/>
              <a:t>2</a:t>
            </a:fld>
            <a:endParaRPr lang="zh-CN" altLang="en-US" sz="1100">
              <a:latin typeface="Calibri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66723" indent="-256432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25728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36019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46311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56602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66893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77185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87476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E2EE496-1E06-BC4C-98E1-C075F9A66D6A}" type="slidenum">
              <a:rPr lang="zh-CN" altLang="en-US" sz="1100">
                <a:latin typeface="Calibri" charset="0"/>
                <a:ea typeface="宋体" charset="0"/>
                <a:cs typeface="宋体" charset="0"/>
              </a:rPr>
              <a:pPr eaLnBrk="1" hangingPunct="1"/>
              <a:t>3</a:t>
            </a:fld>
            <a:endParaRPr lang="zh-CN" altLang="en-US" sz="1100">
              <a:latin typeface="Calibri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66723" indent="-256432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25728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36019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46311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56602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66893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77185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87476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E2EE496-1E06-BC4C-98E1-C075F9A66D6A}" type="slidenum">
              <a:rPr lang="zh-CN" altLang="en-US" sz="1100">
                <a:latin typeface="Calibri" charset="0"/>
                <a:ea typeface="宋体" charset="0"/>
                <a:cs typeface="宋体" charset="0"/>
              </a:rPr>
              <a:pPr eaLnBrk="1" hangingPunct="1"/>
              <a:t>4</a:t>
            </a:fld>
            <a:endParaRPr lang="zh-CN" altLang="en-US" sz="1100">
              <a:latin typeface="Calibri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/>
              <a:t> Composition of watermass (</a:t>
            </a:r>
            <a:r>
              <a:rPr lang="fi-FI" sz="1200">
                <a:solidFill>
                  <a:srgbClr val="FF0000"/>
                </a:solidFill>
              </a:rPr>
              <a:t>0-800 m</a:t>
            </a:r>
            <a:r>
              <a:rPr lang="fi-FI" sz="1200">
                <a:solidFill>
                  <a:schemeClr val="tx1"/>
                </a:solidFill>
              </a:rPr>
              <a:t>)</a:t>
            </a:r>
          </a:p>
          <a:p>
            <a:endParaRPr lang="zh-TW" alt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66723" indent="-256432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25728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36019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46311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56602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66893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77185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87476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E2EE496-1E06-BC4C-98E1-C075F9A66D6A}" type="slidenum">
              <a:rPr lang="zh-CN" altLang="en-US" sz="1100">
                <a:latin typeface="Calibri" charset="0"/>
                <a:ea typeface="宋体" charset="0"/>
                <a:cs typeface="宋体" charset="0"/>
              </a:rPr>
              <a:pPr eaLnBrk="1" hangingPunct="1"/>
              <a:t>6</a:t>
            </a:fld>
            <a:endParaRPr lang="zh-CN" altLang="en-US" sz="1100">
              <a:latin typeface="Calibri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/>
              <a:t> Composition of watermass (</a:t>
            </a:r>
            <a:r>
              <a:rPr lang="fi-FI" sz="1200">
                <a:solidFill>
                  <a:srgbClr val="FF0000"/>
                </a:solidFill>
              </a:rPr>
              <a:t>2500 m</a:t>
            </a:r>
            <a:r>
              <a:rPr lang="fi-FI" sz="1200">
                <a:solidFill>
                  <a:schemeClr val="tx1"/>
                </a:solidFill>
              </a:rPr>
              <a:t>)</a:t>
            </a:r>
          </a:p>
          <a:p>
            <a:endParaRPr lang="zh-TW" alt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66723" indent="-256432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25728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36019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46311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56602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66893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77185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87476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E2EE496-1E06-BC4C-98E1-C075F9A66D6A}" type="slidenum">
              <a:rPr lang="zh-CN" altLang="en-US" sz="1100">
                <a:latin typeface="Calibri" charset="0"/>
                <a:ea typeface="宋体" charset="0"/>
                <a:cs typeface="宋体" charset="0"/>
              </a:rPr>
              <a:pPr eaLnBrk="1" hangingPunct="1"/>
              <a:t>7</a:t>
            </a:fld>
            <a:endParaRPr lang="zh-CN" altLang="en-US" sz="1100">
              <a:latin typeface="Calibri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/>
              <a:t> Composition of watermass (</a:t>
            </a:r>
            <a:r>
              <a:rPr lang="fi-FI" sz="1200">
                <a:solidFill>
                  <a:srgbClr val="FF0000"/>
                </a:solidFill>
              </a:rPr>
              <a:t>4500 m</a:t>
            </a:r>
            <a:r>
              <a:rPr lang="fi-FI" sz="1200">
                <a:solidFill>
                  <a:schemeClr val="tx1"/>
                </a:solidFill>
              </a:rPr>
              <a:t>)</a:t>
            </a:r>
          </a:p>
          <a:p>
            <a:endParaRPr lang="zh-TW" alt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666723" indent="-256432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25728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436019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846311" indent="-205146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256602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666893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77185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87476" indent="-205146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E2EE496-1E06-BC4C-98E1-C075F9A66D6A}" type="slidenum">
              <a:rPr lang="zh-CN" altLang="en-US" sz="1100">
                <a:latin typeface="Calibri" charset="0"/>
                <a:ea typeface="宋体" charset="0"/>
                <a:cs typeface="宋体" charset="0"/>
              </a:rPr>
              <a:pPr eaLnBrk="1" hangingPunct="1"/>
              <a:t>8</a:t>
            </a:fld>
            <a:endParaRPr lang="zh-CN" altLang="en-US" sz="1100">
              <a:latin typeface="Calibri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578D-82E2-CE46-BC4C-8A9ADA61B869}" type="datetimeFigureOut">
              <a:t>11/16/12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CCCF-6DEA-6745-A45B-A1F27540EE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578D-82E2-CE46-BC4C-8A9ADA61B869}" type="datetimeFigureOut">
              <a:t>11/16/12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CCCF-6DEA-6745-A45B-A1F27540EE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2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578D-82E2-CE46-BC4C-8A9ADA61B869}" type="datetimeFigureOut">
              <a:t>11/16/12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CCCF-6DEA-6745-A45B-A1F27540EE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578D-82E2-CE46-BC4C-8A9ADA61B869}" type="datetimeFigureOut">
              <a:t>11/16/12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CCCF-6DEA-6745-A45B-A1F27540EE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5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578D-82E2-CE46-BC4C-8A9ADA61B869}" type="datetimeFigureOut">
              <a:t>11/16/12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CCCF-6DEA-6745-A45B-A1F27540EE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9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578D-82E2-CE46-BC4C-8A9ADA61B869}" type="datetimeFigureOut">
              <a:t>11/16/12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CCCF-6DEA-6745-A45B-A1F27540EE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78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578D-82E2-CE46-BC4C-8A9ADA61B869}" type="datetimeFigureOut">
              <a:t>11/16/12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CCCF-6DEA-6745-A45B-A1F27540EE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70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578D-82E2-CE46-BC4C-8A9ADA61B869}" type="datetimeFigureOut">
              <a:t>11/16/12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CCCF-6DEA-6745-A45B-A1F27540EE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7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578D-82E2-CE46-BC4C-8A9ADA61B869}" type="datetimeFigureOut">
              <a:t>11/16/12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CCCF-6DEA-6745-A45B-A1F27540EE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38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578D-82E2-CE46-BC4C-8A9ADA61B869}" type="datetimeFigureOut">
              <a:t>11/16/12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CCCF-6DEA-6745-A45B-A1F27540EE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5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578D-82E2-CE46-BC4C-8A9ADA61B869}" type="datetimeFigureOut">
              <a:t>11/16/12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CCCF-6DEA-6745-A45B-A1F27540EE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296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B578D-82E2-CE46-BC4C-8A9ADA61B869}" type="datetimeFigureOut">
              <a:t>11/16/12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ECCCF-6DEA-6745-A45B-A1F27540EE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7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Relationship Id="rId11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7.png"/><Relationship Id="rId10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Relationship Id="rId9" Type="http://schemas.openxmlformats.org/officeDocument/2006/relationships/image" Target="../media/image7.png"/><Relationship Id="rId10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Relationship Id="rId11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7.png"/><Relationship Id="rId10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Relationship Id="rId9" Type="http://schemas.openxmlformats.org/officeDocument/2006/relationships/image" Target="../media/image7.png"/><Relationship Id="rId10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 presentation</a:t>
            </a:r>
          </a:p>
        </p:txBody>
      </p:sp>
      <p:sp>
        <p:nvSpPr>
          <p:cNvPr id="6" name="Vertical Text Placeholder 5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23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5340"/>
            <a:ext cx="9144000" cy="5915378"/>
          </a:xfrm>
          <a:prstGeom prst="rect">
            <a:avLst/>
          </a:prstGeom>
        </p:spPr>
      </p:pic>
      <p:sp>
        <p:nvSpPr>
          <p:cNvPr id="30" name="Text Box 1"/>
          <p:cNvSpPr txBox="1">
            <a:spLocks noChangeArrowheads="1"/>
          </p:cNvSpPr>
          <p:nvPr/>
        </p:nvSpPr>
        <p:spPr bwMode="auto">
          <a:xfrm>
            <a:off x="1849" y="6146571"/>
            <a:ext cx="5688333" cy="711429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anchor="ctr"/>
          <a:lstStyle>
            <a:defPPr>
              <a:defRPr lang="zh-CN"/>
            </a:defPPr>
            <a:lvl1pPr algn="ctr">
              <a:defRPr sz="48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fi-FI" sz="2500"/>
              <a:t> Composition of watermass (</a:t>
            </a:r>
            <a:r>
              <a:rPr lang="fi-FI" sz="2500">
                <a:solidFill>
                  <a:srgbClr val="FF0000"/>
                </a:solidFill>
              </a:rPr>
              <a:t>0-800 m</a:t>
            </a:r>
            <a:r>
              <a:rPr lang="fi-FI" sz="2500">
                <a:solidFill>
                  <a:schemeClr val="tx1"/>
                </a:solidFill>
              </a:rPr>
              <a:t>)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2071847" y="-21163"/>
            <a:ext cx="6639016" cy="6811522"/>
            <a:chOff x="2284067" y="72881"/>
            <a:chExt cx="7319054" cy="7508442"/>
          </a:xfrm>
        </p:grpSpPr>
        <p:pic>
          <p:nvPicPr>
            <p:cNvPr id="11" name="Picture 10" descr="watermass_composition_0-800m_trc14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7881" y="5426227"/>
              <a:ext cx="1282700" cy="97155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849516" y="6288377"/>
              <a:ext cx="865494" cy="4071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/>
                <a:t>TRC14</a:t>
              </a:r>
            </a:p>
          </p:txBody>
        </p:sp>
        <p:pic>
          <p:nvPicPr>
            <p:cNvPr id="14" name="Picture 13" descr="watermass_composition_0-800m_trc19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4067" y="3393931"/>
              <a:ext cx="1282700" cy="137160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2491393" y="4630837"/>
              <a:ext cx="868048" cy="4071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 algn="ctr">
                <a:defRPr b="1"/>
              </a:lvl1pPr>
            </a:lstStyle>
            <a:p>
              <a:r>
                <a:rPr lang="en-US"/>
                <a:t>TRC19</a:t>
              </a:r>
            </a:p>
          </p:txBody>
        </p:sp>
        <p:pic>
          <p:nvPicPr>
            <p:cNvPr id="15" name="Picture 14" descr="watermass_composition_0-800m_trc20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5002" y="3337741"/>
              <a:ext cx="1282700" cy="13716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4402329" y="4630837"/>
              <a:ext cx="868048" cy="4071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/>
                <a:t>TRC20</a:t>
              </a:r>
            </a:p>
          </p:txBody>
        </p:sp>
        <p:pic>
          <p:nvPicPr>
            <p:cNvPr id="17" name="Picture 16" descr="watermass_composition_0-800m_trc26.png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04262" y="1889173"/>
              <a:ext cx="1282700" cy="13716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5011588" y="3145321"/>
              <a:ext cx="868048" cy="4071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/>
                <a:t>TRC26</a:t>
              </a:r>
            </a:p>
          </p:txBody>
        </p:sp>
        <p:pic>
          <p:nvPicPr>
            <p:cNvPr id="16" name="Picture 15" descr="watermass_composition_0-800m_trc25.png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1138" y="72881"/>
              <a:ext cx="1371600" cy="316865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3394191" y="3145321"/>
              <a:ext cx="865494" cy="4071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/>
                <a:t>TRC25</a:t>
              </a:r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 rotWithShape="1">
            <a:blip r:embed="rId9"/>
            <a:srcRect b="20214"/>
            <a:stretch/>
          </p:blipFill>
          <p:spPr>
            <a:xfrm>
              <a:off x="6529721" y="6871666"/>
              <a:ext cx="1536700" cy="668764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 rotWithShape="1">
            <a:blip r:embed="rId10"/>
            <a:srcRect l="-9453" r="9453" b="20374"/>
            <a:stretch/>
          </p:blipFill>
          <p:spPr>
            <a:xfrm>
              <a:off x="8066421" y="6913895"/>
              <a:ext cx="1536700" cy="667428"/>
            </a:xfrm>
            <a:prstGeom prst="rect">
              <a:avLst/>
            </a:prstGeom>
          </p:spPr>
        </p:pic>
        <p:pic>
          <p:nvPicPr>
            <p:cNvPr id="32" name="Picture 31" descr="watermass_composition_0-800m_trc_other.png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97754" y="3267342"/>
              <a:ext cx="1562100" cy="1492250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6706092" y="4661566"/>
              <a:ext cx="1545425" cy="4071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/>
                <a:t>Other Ocean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9147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5340"/>
            <a:ext cx="9144000" cy="5915378"/>
          </a:xfrm>
          <a:prstGeom prst="rect">
            <a:avLst/>
          </a:prstGeom>
        </p:spPr>
      </p:pic>
      <p:sp>
        <p:nvSpPr>
          <p:cNvPr id="26" name="Text Box 1"/>
          <p:cNvSpPr txBox="1">
            <a:spLocks noChangeArrowheads="1"/>
          </p:cNvSpPr>
          <p:nvPr/>
        </p:nvSpPr>
        <p:spPr bwMode="auto">
          <a:xfrm>
            <a:off x="1849" y="6146571"/>
            <a:ext cx="5688333" cy="711429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anchor="ctr"/>
          <a:lstStyle>
            <a:defPPr>
              <a:defRPr lang="zh-CN"/>
            </a:defPPr>
            <a:lvl1pPr algn="ctr">
              <a:defRPr sz="48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fi-FI" sz="2500"/>
              <a:t> Composition of watermass (</a:t>
            </a:r>
            <a:r>
              <a:rPr lang="fi-FI" sz="2500">
                <a:solidFill>
                  <a:srgbClr val="FF0000"/>
                </a:solidFill>
              </a:rPr>
              <a:t>2500 m</a:t>
            </a:r>
            <a:r>
              <a:rPr lang="fi-FI" sz="2500">
                <a:solidFill>
                  <a:schemeClr val="tx1"/>
                </a:solidFill>
              </a:rPr>
              <a:t>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849285" y="56069"/>
            <a:ext cx="5861578" cy="6734290"/>
            <a:chOff x="3141138" y="61805"/>
            <a:chExt cx="6461983" cy="7423308"/>
          </a:xfrm>
        </p:grpSpPr>
        <p:grpSp>
          <p:nvGrpSpPr>
            <p:cNvPr id="12" name="Group 11"/>
            <p:cNvGrpSpPr/>
            <p:nvPr/>
          </p:nvGrpSpPr>
          <p:grpSpPr>
            <a:xfrm>
              <a:off x="3141138" y="61805"/>
              <a:ext cx="5665915" cy="4910672"/>
              <a:chOff x="3141138" y="158015"/>
              <a:chExt cx="5665915" cy="4910672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4804262" y="2073825"/>
                <a:ext cx="1282700" cy="1478616"/>
                <a:chOff x="4804262" y="2073825"/>
                <a:chExt cx="1282700" cy="1478616"/>
              </a:xfrm>
            </p:grpSpPr>
            <p:pic>
              <p:nvPicPr>
                <p:cNvPr id="17" name="Picture 16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04262" y="2073825"/>
                  <a:ext cx="1282700" cy="1002295"/>
                </a:xfrm>
                <a:prstGeom prst="rect">
                  <a:avLst/>
                </a:prstGeom>
              </p:spPr>
            </p:pic>
            <p:sp>
              <p:nvSpPr>
                <p:cNvPr id="22" name="TextBox 21"/>
                <p:cNvSpPr txBox="1"/>
                <p:nvPr/>
              </p:nvSpPr>
              <p:spPr>
                <a:xfrm>
                  <a:off x="5011588" y="3145321"/>
                  <a:ext cx="868048" cy="4071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/>
                    <a:t>TRC26</a:t>
                  </a:r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3141138" y="158015"/>
                <a:ext cx="1371600" cy="3394426"/>
                <a:chOff x="3141138" y="158015"/>
                <a:chExt cx="1371600" cy="3394426"/>
              </a:xfrm>
            </p:grpSpPr>
            <p:pic>
              <p:nvPicPr>
                <p:cNvPr id="16" name="Picture 15"/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141138" y="158015"/>
                  <a:ext cx="1371600" cy="2998381"/>
                </a:xfrm>
                <a:prstGeom prst="rect">
                  <a:avLst/>
                </a:prstGeom>
              </p:spPr>
            </p:pic>
            <p:sp>
              <p:nvSpPr>
                <p:cNvPr id="25" name="TextBox 24"/>
                <p:cNvSpPr txBox="1"/>
                <p:nvPr/>
              </p:nvSpPr>
              <p:spPr>
                <a:xfrm>
                  <a:off x="3394191" y="3145321"/>
                  <a:ext cx="865494" cy="4071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/>
                    <a:t>TRC25</a:t>
                  </a:r>
                </a:p>
              </p:txBody>
            </p:sp>
          </p:grpSp>
          <p:grpSp>
            <p:nvGrpSpPr>
              <p:cNvPr id="8" name="Group 7"/>
              <p:cNvGrpSpPr/>
              <p:nvPr/>
            </p:nvGrpSpPr>
            <p:grpSpPr>
              <a:xfrm>
                <a:off x="6706092" y="3267342"/>
                <a:ext cx="1545425" cy="1801345"/>
                <a:chOff x="6706092" y="3267342"/>
                <a:chExt cx="1545425" cy="1801345"/>
              </a:xfrm>
            </p:grpSpPr>
            <p:pic>
              <p:nvPicPr>
                <p:cNvPr id="32" name="Picture 31"/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88273" y="3267342"/>
                  <a:ext cx="1381062" cy="1492250"/>
                </a:xfrm>
                <a:prstGeom prst="rect">
                  <a:avLst/>
                </a:prstGeom>
              </p:spPr>
            </p:pic>
            <p:sp>
              <p:nvSpPr>
                <p:cNvPr id="33" name="TextBox 32"/>
                <p:cNvSpPr txBox="1"/>
                <p:nvPr/>
              </p:nvSpPr>
              <p:spPr>
                <a:xfrm>
                  <a:off x="6706092" y="4661567"/>
                  <a:ext cx="1545425" cy="4071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/>
                    <a:t>Other Ocean</a:t>
                  </a:r>
                </a:p>
              </p:txBody>
            </p:sp>
          </p:grpSp>
          <p:grpSp>
            <p:nvGrpSpPr>
              <p:cNvPr id="4" name="Group 3"/>
              <p:cNvGrpSpPr/>
              <p:nvPr/>
            </p:nvGrpSpPr>
            <p:grpSpPr>
              <a:xfrm>
                <a:off x="5477702" y="746788"/>
                <a:ext cx="1365250" cy="1766020"/>
                <a:chOff x="5477702" y="746788"/>
                <a:chExt cx="1365250" cy="1766020"/>
              </a:xfrm>
            </p:grpSpPr>
            <p:pic>
              <p:nvPicPr>
                <p:cNvPr id="3" name="Picture 2" descr="watermass_composition_2500m_trc27.png"/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477702" y="746788"/>
                  <a:ext cx="1365250" cy="1358900"/>
                </a:xfrm>
                <a:prstGeom prst="rect">
                  <a:avLst/>
                </a:prstGeom>
              </p:spPr>
            </p:pic>
            <p:sp>
              <p:nvSpPr>
                <p:cNvPr id="20" name="TextBox 19"/>
                <p:cNvSpPr txBox="1"/>
                <p:nvPr/>
              </p:nvSpPr>
              <p:spPr>
                <a:xfrm>
                  <a:off x="5726303" y="2105688"/>
                  <a:ext cx="868048" cy="4071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/>
                    <a:t>TRC27</a:t>
                  </a:r>
                </a:p>
              </p:txBody>
            </p:sp>
          </p:grpSp>
          <p:grpSp>
            <p:nvGrpSpPr>
              <p:cNvPr id="6" name="Group 5"/>
              <p:cNvGrpSpPr/>
              <p:nvPr/>
            </p:nvGrpSpPr>
            <p:grpSpPr>
              <a:xfrm>
                <a:off x="7441803" y="499313"/>
                <a:ext cx="1365250" cy="1409652"/>
                <a:chOff x="7441803" y="499313"/>
                <a:chExt cx="1365250" cy="1409652"/>
              </a:xfrm>
            </p:grpSpPr>
            <p:pic>
              <p:nvPicPr>
                <p:cNvPr id="5" name="Picture 4" descr="watermass_composition_2500m_trc29.png"/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441803" y="499313"/>
                  <a:ext cx="1365250" cy="1079500"/>
                </a:xfrm>
                <a:prstGeom prst="rect">
                  <a:avLst/>
                </a:prstGeom>
              </p:spPr>
            </p:pic>
            <p:sp>
              <p:nvSpPr>
                <p:cNvPr id="23" name="TextBox 22"/>
                <p:cNvSpPr txBox="1"/>
                <p:nvPr/>
              </p:nvSpPr>
              <p:spPr>
                <a:xfrm>
                  <a:off x="7748862" y="1501845"/>
                  <a:ext cx="868048" cy="4071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/>
                    <a:t>TRC29</a:t>
                  </a:r>
                </a:p>
              </p:txBody>
            </p:sp>
          </p:grpSp>
        </p:grpSp>
        <p:pic>
          <p:nvPicPr>
            <p:cNvPr id="34" name="Picture 33"/>
            <p:cNvPicPr>
              <a:picLocks noChangeAspect="1"/>
            </p:cNvPicPr>
            <p:nvPr/>
          </p:nvPicPr>
          <p:blipFill rotWithShape="1">
            <a:blip r:embed="rId9"/>
            <a:srcRect b="20214"/>
            <a:stretch/>
          </p:blipFill>
          <p:spPr>
            <a:xfrm>
              <a:off x="6529721" y="6775456"/>
              <a:ext cx="1536700" cy="668764"/>
            </a:xfrm>
            <a:prstGeom prst="rect">
              <a:avLst/>
            </a:prstGeom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 rotWithShape="1">
            <a:blip r:embed="rId10"/>
            <a:srcRect l="-9453" r="9453" b="20374"/>
            <a:stretch/>
          </p:blipFill>
          <p:spPr>
            <a:xfrm>
              <a:off x="8066421" y="6817685"/>
              <a:ext cx="1536700" cy="6674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34668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5340"/>
            <a:ext cx="9144000" cy="5915378"/>
          </a:xfrm>
          <a:prstGeom prst="rect">
            <a:avLst/>
          </a:prstGeom>
        </p:spPr>
      </p:pic>
      <p:sp>
        <p:nvSpPr>
          <p:cNvPr id="26" name="Text Box 1"/>
          <p:cNvSpPr txBox="1">
            <a:spLocks noChangeArrowheads="1"/>
          </p:cNvSpPr>
          <p:nvPr/>
        </p:nvSpPr>
        <p:spPr bwMode="auto">
          <a:xfrm>
            <a:off x="1849" y="6146571"/>
            <a:ext cx="5688333" cy="711429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anchor="ctr"/>
          <a:lstStyle>
            <a:defPPr>
              <a:defRPr lang="zh-CN"/>
            </a:defPPr>
            <a:lvl1pPr algn="ctr">
              <a:defRPr sz="48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fi-FI" sz="2500"/>
              <a:t> Composition of watermass (</a:t>
            </a:r>
            <a:r>
              <a:rPr lang="fi-FI" sz="2500">
                <a:solidFill>
                  <a:srgbClr val="FF0000"/>
                </a:solidFill>
              </a:rPr>
              <a:t>4500 m</a:t>
            </a:r>
            <a:r>
              <a:rPr lang="fi-FI" sz="2500">
                <a:solidFill>
                  <a:schemeClr val="tx1"/>
                </a:solidFill>
              </a:rPr>
              <a:t>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849285" y="-38221"/>
            <a:ext cx="5861578" cy="6828580"/>
            <a:chOff x="3141138" y="-42132"/>
            <a:chExt cx="6461983" cy="7527245"/>
          </a:xfrm>
        </p:grpSpPr>
        <p:grpSp>
          <p:nvGrpSpPr>
            <p:cNvPr id="12" name="Group 11"/>
            <p:cNvGrpSpPr/>
            <p:nvPr/>
          </p:nvGrpSpPr>
          <p:grpSpPr>
            <a:xfrm>
              <a:off x="3141138" y="-42132"/>
              <a:ext cx="5758365" cy="5014609"/>
              <a:chOff x="3141138" y="54078"/>
              <a:chExt cx="5758365" cy="5014609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4715602" y="1900643"/>
                <a:ext cx="1333500" cy="1651798"/>
                <a:chOff x="4715602" y="1900643"/>
                <a:chExt cx="1333500" cy="1651798"/>
              </a:xfrm>
            </p:grpSpPr>
            <p:pic>
              <p:nvPicPr>
                <p:cNvPr id="17" name="Picture 16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715602" y="1900643"/>
                  <a:ext cx="1333500" cy="1200150"/>
                </a:xfrm>
                <a:prstGeom prst="rect">
                  <a:avLst/>
                </a:prstGeom>
              </p:spPr>
            </p:pic>
            <p:sp>
              <p:nvSpPr>
                <p:cNvPr id="22" name="TextBox 21"/>
                <p:cNvSpPr txBox="1"/>
                <p:nvPr/>
              </p:nvSpPr>
              <p:spPr>
                <a:xfrm>
                  <a:off x="4948328" y="3145321"/>
                  <a:ext cx="868048" cy="4071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/>
                    <a:t>TRC26</a:t>
                  </a:r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3141138" y="1905875"/>
                <a:ext cx="1333500" cy="1646566"/>
                <a:chOff x="3141138" y="1905875"/>
                <a:chExt cx="1333500" cy="1646566"/>
              </a:xfrm>
            </p:grpSpPr>
            <p:pic>
              <p:nvPicPr>
                <p:cNvPr id="16" name="Picture 15"/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141138" y="1905875"/>
                  <a:ext cx="1333500" cy="1200150"/>
                </a:xfrm>
                <a:prstGeom prst="rect">
                  <a:avLst/>
                </a:prstGeom>
              </p:spPr>
            </p:pic>
            <p:sp>
              <p:nvSpPr>
                <p:cNvPr id="25" name="TextBox 24"/>
                <p:cNvSpPr txBox="1"/>
                <p:nvPr/>
              </p:nvSpPr>
              <p:spPr>
                <a:xfrm>
                  <a:off x="3375141" y="3145321"/>
                  <a:ext cx="865494" cy="4071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/>
                    <a:t>TRC25</a:t>
                  </a:r>
                </a:p>
              </p:txBody>
            </p:sp>
          </p:grpSp>
          <p:grpSp>
            <p:nvGrpSpPr>
              <p:cNvPr id="8" name="Group 7"/>
              <p:cNvGrpSpPr/>
              <p:nvPr/>
            </p:nvGrpSpPr>
            <p:grpSpPr>
              <a:xfrm>
                <a:off x="6706092" y="3345954"/>
                <a:ext cx="1545424" cy="1722733"/>
                <a:chOff x="6706092" y="3345954"/>
                <a:chExt cx="1545424" cy="1722733"/>
              </a:xfrm>
            </p:grpSpPr>
            <p:pic>
              <p:nvPicPr>
                <p:cNvPr id="32" name="Picture 31"/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88273" y="3345954"/>
                  <a:ext cx="1381062" cy="1335026"/>
                </a:xfrm>
                <a:prstGeom prst="rect">
                  <a:avLst/>
                </a:prstGeom>
              </p:spPr>
            </p:pic>
            <p:sp>
              <p:nvSpPr>
                <p:cNvPr id="33" name="TextBox 32"/>
                <p:cNvSpPr txBox="1"/>
                <p:nvPr/>
              </p:nvSpPr>
              <p:spPr>
                <a:xfrm>
                  <a:off x="6706092" y="4661567"/>
                  <a:ext cx="1545424" cy="4071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/>
                    <a:t>Other Ocean</a:t>
                  </a:r>
                </a:p>
              </p:txBody>
            </p:sp>
          </p:grpSp>
          <p:grpSp>
            <p:nvGrpSpPr>
              <p:cNvPr id="4" name="Group 3"/>
              <p:cNvGrpSpPr/>
              <p:nvPr/>
            </p:nvGrpSpPr>
            <p:grpSpPr>
              <a:xfrm>
                <a:off x="5932253" y="54078"/>
                <a:ext cx="1066800" cy="2554940"/>
                <a:chOff x="5932253" y="54078"/>
                <a:chExt cx="1066800" cy="2554940"/>
              </a:xfrm>
            </p:grpSpPr>
            <p:pic>
              <p:nvPicPr>
                <p:cNvPr id="3" name="Picture 2"/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932253" y="54078"/>
                  <a:ext cx="1066800" cy="2235200"/>
                </a:xfrm>
                <a:prstGeom prst="rect">
                  <a:avLst/>
                </a:prstGeom>
              </p:spPr>
            </p:pic>
            <p:sp>
              <p:nvSpPr>
                <p:cNvPr id="20" name="TextBox 19"/>
                <p:cNvSpPr txBox="1"/>
                <p:nvPr/>
              </p:nvSpPr>
              <p:spPr>
                <a:xfrm>
                  <a:off x="6072660" y="2201898"/>
                  <a:ext cx="868048" cy="4071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/>
                    <a:t>TRC27</a:t>
                  </a:r>
                </a:p>
              </p:txBody>
            </p:sp>
          </p:grpSp>
          <p:grpSp>
            <p:nvGrpSpPr>
              <p:cNvPr id="6" name="Group 5"/>
              <p:cNvGrpSpPr/>
              <p:nvPr/>
            </p:nvGrpSpPr>
            <p:grpSpPr>
              <a:xfrm>
                <a:off x="7618741" y="749459"/>
                <a:ext cx="1280762" cy="1409652"/>
                <a:chOff x="7618741" y="749459"/>
                <a:chExt cx="1280762" cy="1409652"/>
              </a:xfrm>
            </p:grpSpPr>
            <p:pic>
              <p:nvPicPr>
                <p:cNvPr id="5" name="Picture 4"/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618741" y="749459"/>
                  <a:ext cx="1280762" cy="1079500"/>
                </a:xfrm>
                <a:prstGeom prst="rect">
                  <a:avLst/>
                </a:prstGeom>
              </p:spPr>
            </p:pic>
            <p:sp>
              <p:nvSpPr>
                <p:cNvPr id="23" name="TextBox 22"/>
                <p:cNvSpPr txBox="1"/>
                <p:nvPr/>
              </p:nvSpPr>
              <p:spPr>
                <a:xfrm>
                  <a:off x="7960523" y="1751991"/>
                  <a:ext cx="868048" cy="4071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/>
                    <a:t>TRC28</a:t>
                  </a:r>
                </a:p>
              </p:txBody>
            </p:sp>
          </p:grpSp>
        </p:grpSp>
        <p:pic>
          <p:nvPicPr>
            <p:cNvPr id="34" name="Picture 33"/>
            <p:cNvPicPr>
              <a:picLocks noChangeAspect="1"/>
            </p:cNvPicPr>
            <p:nvPr/>
          </p:nvPicPr>
          <p:blipFill rotWithShape="1">
            <a:blip r:embed="rId9"/>
            <a:srcRect b="20214"/>
            <a:stretch/>
          </p:blipFill>
          <p:spPr>
            <a:xfrm>
              <a:off x="6529721" y="6775456"/>
              <a:ext cx="1536700" cy="668764"/>
            </a:xfrm>
            <a:prstGeom prst="rect">
              <a:avLst/>
            </a:prstGeom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 rotWithShape="1">
            <a:blip r:embed="rId10"/>
            <a:srcRect l="-9453" r="9453" b="20374"/>
            <a:stretch/>
          </p:blipFill>
          <p:spPr>
            <a:xfrm>
              <a:off x="8066421" y="6817685"/>
              <a:ext cx="1536700" cy="6674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06080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 publication</a:t>
            </a:r>
          </a:p>
        </p:txBody>
      </p:sp>
      <p:sp>
        <p:nvSpPr>
          <p:cNvPr id="6" name="Vertical Text Placeholder 5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162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21163"/>
            <a:ext cx="9144000" cy="6791881"/>
            <a:chOff x="0" y="-21163"/>
            <a:chExt cx="9144000" cy="6791881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855340"/>
              <a:ext cx="9144000" cy="5915378"/>
            </a:xfrm>
            <a:prstGeom prst="rect">
              <a:avLst/>
            </a:prstGeom>
          </p:spPr>
        </p:pic>
        <p:grpSp>
          <p:nvGrpSpPr>
            <p:cNvPr id="35" name="Group 34"/>
            <p:cNvGrpSpPr/>
            <p:nvPr/>
          </p:nvGrpSpPr>
          <p:grpSpPr>
            <a:xfrm>
              <a:off x="936532" y="-21163"/>
              <a:ext cx="6555873" cy="6045897"/>
              <a:chOff x="1032460" y="72881"/>
              <a:chExt cx="7227394" cy="6664466"/>
            </a:xfrm>
          </p:grpSpPr>
          <p:pic>
            <p:nvPicPr>
              <p:cNvPr id="11" name="Picture 10" descr="watermass_composition_0-800m_trc14.png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17881" y="5426227"/>
                <a:ext cx="1282700" cy="971550"/>
              </a:xfrm>
              <a:prstGeom prst="rect">
                <a:avLst/>
              </a:prstGeom>
            </p:spPr>
          </p:pic>
          <p:sp>
            <p:nvSpPr>
              <p:cNvPr id="13" name="TextBox 12"/>
              <p:cNvSpPr txBox="1"/>
              <p:nvPr/>
            </p:nvSpPr>
            <p:spPr>
              <a:xfrm>
                <a:off x="5849516" y="6288377"/>
                <a:ext cx="865494" cy="4071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b="1"/>
                  <a:t>TRC14</a:t>
                </a:r>
              </a:p>
            </p:txBody>
          </p:sp>
          <p:pic>
            <p:nvPicPr>
              <p:cNvPr id="14" name="Picture 13" descr="watermass_composition_0-800m_trc19.png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4067" y="3393931"/>
                <a:ext cx="1282700" cy="1371600"/>
              </a:xfrm>
              <a:prstGeom prst="rect">
                <a:avLst/>
              </a:prstGeom>
            </p:spPr>
          </p:pic>
          <p:sp>
            <p:nvSpPr>
              <p:cNvPr id="18" name="TextBox 17"/>
              <p:cNvSpPr txBox="1"/>
              <p:nvPr/>
            </p:nvSpPr>
            <p:spPr>
              <a:xfrm>
                <a:off x="2491393" y="4630837"/>
                <a:ext cx="868048" cy="4071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zh-CN"/>
                </a:defPPr>
                <a:lvl1pPr algn="ctr">
                  <a:defRPr b="1"/>
                </a:lvl1pPr>
              </a:lstStyle>
              <a:p>
                <a:r>
                  <a:rPr lang="en-US"/>
                  <a:t>TRC19</a:t>
                </a:r>
              </a:p>
            </p:txBody>
          </p:sp>
          <p:pic>
            <p:nvPicPr>
              <p:cNvPr id="15" name="Picture 14" descr="watermass_composition_0-800m_trc20.png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95002" y="3337741"/>
                <a:ext cx="1282700" cy="1371600"/>
              </a:xfrm>
              <a:prstGeom prst="rect">
                <a:avLst/>
              </a:prstGeom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4402329" y="4630837"/>
                <a:ext cx="868048" cy="4071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b="1"/>
                  <a:t>TRC20</a:t>
                </a:r>
              </a:p>
            </p:txBody>
          </p:sp>
          <p:pic>
            <p:nvPicPr>
              <p:cNvPr id="17" name="Picture 16" descr="watermass_composition_0-800m_trc26.png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4262" y="1889173"/>
                <a:ext cx="1282700" cy="1371600"/>
              </a:xfrm>
              <a:prstGeom prst="rect">
                <a:avLst/>
              </a:prstGeom>
            </p:spPr>
          </p:pic>
          <p:sp>
            <p:nvSpPr>
              <p:cNvPr id="22" name="TextBox 21"/>
              <p:cNvSpPr txBox="1"/>
              <p:nvPr/>
            </p:nvSpPr>
            <p:spPr>
              <a:xfrm>
                <a:off x="5011588" y="3145321"/>
                <a:ext cx="868048" cy="4071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b="1"/>
                  <a:t>TRC26</a:t>
                </a:r>
              </a:p>
            </p:txBody>
          </p:sp>
          <p:pic>
            <p:nvPicPr>
              <p:cNvPr id="16" name="Picture 15" descr="watermass_composition_0-800m_trc25.png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41138" y="72881"/>
                <a:ext cx="1371600" cy="3168650"/>
              </a:xfrm>
              <a:prstGeom prst="rect">
                <a:avLst/>
              </a:prstGeom>
            </p:spPr>
          </p:pic>
          <p:sp>
            <p:nvSpPr>
              <p:cNvPr id="25" name="TextBox 24"/>
              <p:cNvSpPr txBox="1"/>
              <p:nvPr/>
            </p:nvSpPr>
            <p:spPr>
              <a:xfrm>
                <a:off x="3394191" y="3145321"/>
                <a:ext cx="865494" cy="4071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b="1"/>
                  <a:t>TRC25</a:t>
                </a:r>
              </a:p>
            </p:txBody>
          </p:sp>
          <p:pic>
            <p:nvPicPr>
              <p:cNvPr id="28" name="Picture 27"/>
              <p:cNvPicPr>
                <a:picLocks noChangeAspect="1"/>
              </p:cNvPicPr>
              <p:nvPr/>
            </p:nvPicPr>
            <p:blipFill rotWithShape="1">
              <a:blip r:embed="rId9"/>
              <a:srcRect b="20214"/>
              <a:stretch/>
            </p:blipFill>
            <p:spPr>
              <a:xfrm>
                <a:off x="1032460" y="6027684"/>
                <a:ext cx="1536700" cy="668763"/>
              </a:xfrm>
              <a:prstGeom prst="rect">
                <a:avLst/>
              </a:prstGeom>
            </p:spPr>
          </p:pic>
          <p:pic>
            <p:nvPicPr>
              <p:cNvPr id="29" name="Picture 28"/>
              <p:cNvPicPr>
                <a:picLocks noChangeAspect="1"/>
              </p:cNvPicPr>
              <p:nvPr/>
            </p:nvPicPr>
            <p:blipFill rotWithShape="1">
              <a:blip r:embed="rId10"/>
              <a:srcRect l="-9453" r="9453" b="20374"/>
              <a:stretch/>
            </p:blipFill>
            <p:spPr>
              <a:xfrm>
                <a:off x="2569159" y="6069920"/>
                <a:ext cx="1536700" cy="667427"/>
              </a:xfrm>
              <a:prstGeom prst="rect">
                <a:avLst/>
              </a:prstGeom>
            </p:spPr>
          </p:pic>
          <p:pic>
            <p:nvPicPr>
              <p:cNvPr id="32" name="Picture 31" descr="watermass_composition_0-800m_trc_other.png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97754" y="3267342"/>
                <a:ext cx="1562100" cy="1492250"/>
              </a:xfrm>
              <a:prstGeom prst="rect">
                <a:avLst/>
              </a:prstGeom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6706092" y="4661566"/>
                <a:ext cx="1545425" cy="4071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b="1"/>
                  <a:t>Other Ocean</a:t>
                </a:r>
              </a:p>
            </p:txBody>
          </p:sp>
        </p:grpSp>
        <p:sp>
          <p:nvSpPr>
            <p:cNvPr id="3" name="TextBox 2"/>
            <p:cNvSpPr txBox="1"/>
            <p:nvPr/>
          </p:nvSpPr>
          <p:spPr>
            <a:xfrm>
              <a:off x="944318" y="407005"/>
              <a:ext cx="57442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/>
                <a:t>(a)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8861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56069"/>
            <a:ext cx="9144000" cy="6801931"/>
            <a:chOff x="0" y="56069"/>
            <a:chExt cx="9144000" cy="6801931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855340"/>
              <a:ext cx="9144000" cy="5915378"/>
            </a:xfrm>
            <a:prstGeom prst="rect">
              <a:avLst/>
            </a:prstGeom>
          </p:spPr>
        </p:pic>
        <p:sp>
          <p:nvSpPr>
            <p:cNvPr id="26" name="Text Box 1"/>
            <p:cNvSpPr txBox="1">
              <a:spLocks noChangeArrowheads="1"/>
            </p:cNvSpPr>
            <p:nvPr/>
          </p:nvSpPr>
          <p:spPr bwMode="auto">
            <a:xfrm>
              <a:off x="1849" y="6146571"/>
              <a:ext cx="5688333" cy="711429"/>
            </a:xfrm>
            <a:prstGeom prst="rect">
              <a:avLst/>
            </a:prstGeom>
            <a:noFill/>
            <a:ln>
              <a:noFill/>
            </a:ln>
            <a:extLst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anchor="ctr"/>
            <a:lstStyle>
              <a:defPPr>
                <a:defRPr lang="zh-CN"/>
              </a:defPPr>
              <a:lvl1pPr algn="ctr">
                <a:defRPr sz="48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endParaRPr lang="fi-FI" sz="2500">
                <a:solidFill>
                  <a:schemeClr val="tx1"/>
                </a:solidFill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913140" y="56069"/>
              <a:ext cx="7075621" cy="5968660"/>
              <a:chOff x="1006672" y="61805"/>
              <a:chExt cx="7800381" cy="6579343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3141138" y="61805"/>
                <a:ext cx="5665915" cy="4910672"/>
                <a:chOff x="3141138" y="158015"/>
                <a:chExt cx="5665915" cy="4910672"/>
              </a:xfrm>
            </p:grpSpPr>
            <p:grpSp>
              <p:nvGrpSpPr>
                <p:cNvPr id="9" name="Group 8"/>
                <p:cNvGrpSpPr/>
                <p:nvPr/>
              </p:nvGrpSpPr>
              <p:grpSpPr>
                <a:xfrm>
                  <a:off x="4804262" y="2073825"/>
                  <a:ext cx="1282700" cy="1478616"/>
                  <a:chOff x="4804262" y="2073825"/>
                  <a:chExt cx="1282700" cy="1478616"/>
                </a:xfrm>
              </p:grpSpPr>
              <p:pic>
                <p:nvPicPr>
                  <p:cNvPr id="17" name="Picture 16"/>
                  <p:cNvPicPr>
                    <a:picLocks noChangeAspect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804262" y="2073825"/>
                    <a:ext cx="1282700" cy="1002295"/>
                  </a:xfrm>
                  <a:prstGeom prst="rect">
                    <a:avLst/>
                  </a:prstGeom>
                </p:spPr>
              </p:pic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5011588" y="3145321"/>
                    <a:ext cx="868048" cy="4071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b="1"/>
                      <a:t>TRC26</a:t>
                    </a:r>
                  </a:p>
                </p:txBody>
              </p:sp>
            </p:grpSp>
            <p:grpSp>
              <p:nvGrpSpPr>
                <p:cNvPr id="10" name="Group 9"/>
                <p:cNvGrpSpPr/>
                <p:nvPr/>
              </p:nvGrpSpPr>
              <p:grpSpPr>
                <a:xfrm>
                  <a:off x="3141138" y="158015"/>
                  <a:ext cx="1371600" cy="3394426"/>
                  <a:chOff x="3141138" y="158015"/>
                  <a:chExt cx="1371600" cy="3394426"/>
                </a:xfrm>
              </p:grpSpPr>
              <p:pic>
                <p:nvPicPr>
                  <p:cNvPr id="16" name="Picture 15"/>
                  <p:cNvPicPr>
                    <a:picLocks noChangeAspect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141138" y="158015"/>
                    <a:ext cx="1371600" cy="2998381"/>
                  </a:xfrm>
                  <a:prstGeom prst="rect">
                    <a:avLst/>
                  </a:prstGeom>
                </p:spPr>
              </p:pic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3394191" y="3145321"/>
                    <a:ext cx="865494" cy="4071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b="1"/>
                      <a:t>TRC25</a:t>
                    </a:r>
                  </a:p>
                </p:txBody>
              </p:sp>
            </p:grpSp>
            <p:grpSp>
              <p:nvGrpSpPr>
                <p:cNvPr id="8" name="Group 7"/>
                <p:cNvGrpSpPr/>
                <p:nvPr/>
              </p:nvGrpSpPr>
              <p:grpSpPr>
                <a:xfrm>
                  <a:off x="6706092" y="3267342"/>
                  <a:ext cx="1545425" cy="1801345"/>
                  <a:chOff x="6706092" y="3267342"/>
                  <a:chExt cx="1545425" cy="1801345"/>
                </a:xfrm>
              </p:grpSpPr>
              <p:pic>
                <p:nvPicPr>
                  <p:cNvPr id="32" name="Picture 31"/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788273" y="3267342"/>
                    <a:ext cx="1381062" cy="1492250"/>
                  </a:xfrm>
                  <a:prstGeom prst="rect">
                    <a:avLst/>
                  </a:prstGeom>
                </p:spPr>
              </p:pic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6706092" y="4661567"/>
                    <a:ext cx="1545425" cy="4071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b="1"/>
                      <a:t>Other Ocean</a:t>
                    </a:r>
                  </a:p>
                </p:txBody>
              </p:sp>
            </p:grpSp>
            <p:grpSp>
              <p:nvGrpSpPr>
                <p:cNvPr id="4" name="Group 3"/>
                <p:cNvGrpSpPr/>
                <p:nvPr/>
              </p:nvGrpSpPr>
              <p:grpSpPr>
                <a:xfrm>
                  <a:off x="5477702" y="746788"/>
                  <a:ext cx="1365250" cy="1766020"/>
                  <a:chOff x="5477702" y="746788"/>
                  <a:chExt cx="1365250" cy="1766020"/>
                </a:xfrm>
              </p:grpSpPr>
              <p:pic>
                <p:nvPicPr>
                  <p:cNvPr id="3" name="Picture 2" descr="watermass_composition_2500m_trc27.png"/>
                  <p:cNvPicPr>
                    <a:picLocks noChangeAspect="1"/>
                  </p:cNvPicPr>
                  <p:nvPr/>
                </p:nvPicPr>
                <p:blipFill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477702" y="746788"/>
                    <a:ext cx="1365250" cy="1358900"/>
                  </a:xfrm>
                  <a:prstGeom prst="rect">
                    <a:avLst/>
                  </a:prstGeom>
                </p:spPr>
              </p:pic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5726303" y="2105688"/>
                    <a:ext cx="868048" cy="4071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b="1"/>
                      <a:t>TRC27</a:t>
                    </a:r>
                  </a:p>
                </p:txBody>
              </p:sp>
            </p:grpSp>
            <p:grpSp>
              <p:nvGrpSpPr>
                <p:cNvPr id="6" name="Group 5"/>
                <p:cNvGrpSpPr/>
                <p:nvPr/>
              </p:nvGrpSpPr>
              <p:grpSpPr>
                <a:xfrm>
                  <a:off x="7441803" y="499313"/>
                  <a:ext cx="1365250" cy="1409652"/>
                  <a:chOff x="7441803" y="499313"/>
                  <a:chExt cx="1365250" cy="1409652"/>
                </a:xfrm>
              </p:grpSpPr>
              <p:pic>
                <p:nvPicPr>
                  <p:cNvPr id="5" name="Picture 4" descr="watermass_composition_2500m_trc29.png"/>
                  <p:cNvPicPr>
                    <a:picLocks noChangeAspect="1"/>
                  </p:cNvPicPr>
                  <p:nvPr/>
                </p:nvPicPr>
                <p:blipFill>
                  <a:blip r:embed="rId8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441803" y="499313"/>
                    <a:ext cx="1365250" cy="1079500"/>
                  </a:xfrm>
                  <a:prstGeom prst="rect">
                    <a:avLst/>
                  </a:prstGeom>
                </p:spPr>
              </p:pic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7748862" y="1501845"/>
                    <a:ext cx="868048" cy="4071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b="1"/>
                      <a:t>TRC29</a:t>
                    </a:r>
                  </a:p>
                </p:txBody>
              </p:sp>
            </p:grpSp>
          </p:grpSp>
          <p:pic>
            <p:nvPicPr>
              <p:cNvPr id="34" name="Picture 33"/>
              <p:cNvPicPr>
                <a:picLocks noChangeAspect="1"/>
              </p:cNvPicPr>
              <p:nvPr/>
            </p:nvPicPr>
            <p:blipFill rotWithShape="1">
              <a:blip r:embed="rId9"/>
              <a:srcRect b="20214"/>
              <a:stretch/>
            </p:blipFill>
            <p:spPr>
              <a:xfrm>
                <a:off x="1006672" y="5931490"/>
                <a:ext cx="1536700" cy="668765"/>
              </a:xfrm>
              <a:prstGeom prst="rect">
                <a:avLst/>
              </a:prstGeom>
            </p:spPr>
          </p:pic>
          <p:pic>
            <p:nvPicPr>
              <p:cNvPr id="35" name="Picture 34"/>
              <p:cNvPicPr>
                <a:picLocks noChangeAspect="1"/>
              </p:cNvPicPr>
              <p:nvPr/>
            </p:nvPicPr>
            <p:blipFill rotWithShape="1">
              <a:blip r:embed="rId10"/>
              <a:srcRect l="-9453" r="9453" b="20374"/>
              <a:stretch/>
            </p:blipFill>
            <p:spPr>
              <a:xfrm>
                <a:off x="2543371" y="5973718"/>
                <a:ext cx="1536700" cy="667430"/>
              </a:xfrm>
              <a:prstGeom prst="rect">
                <a:avLst/>
              </a:prstGeom>
            </p:spPr>
          </p:pic>
        </p:grpSp>
        <p:sp>
          <p:nvSpPr>
            <p:cNvPr id="24" name="TextBox 23"/>
            <p:cNvSpPr txBox="1"/>
            <p:nvPr/>
          </p:nvSpPr>
          <p:spPr>
            <a:xfrm>
              <a:off x="944318" y="407005"/>
              <a:ext cx="59107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/>
                <a:t>(b)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7139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-38221"/>
            <a:ext cx="9144000" cy="6896221"/>
            <a:chOff x="0" y="-38221"/>
            <a:chExt cx="9144000" cy="6896221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855340"/>
              <a:ext cx="9144000" cy="5915378"/>
            </a:xfrm>
            <a:prstGeom prst="rect">
              <a:avLst/>
            </a:prstGeom>
          </p:spPr>
        </p:pic>
        <p:sp>
          <p:nvSpPr>
            <p:cNvPr id="26" name="Text Box 1"/>
            <p:cNvSpPr txBox="1">
              <a:spLocks noChangeArrowheads="1"/>
            </p:cNvSpPr>
            <p:nvPr/>
          </p:nvSpPr>
          <p:spPr bwMode="auto">
            <a:xfrm>
              <a:off x="1849" y="6146571"/>
              <a:ext cx="5688333" cy="711429"/>
            </a:xfrm>
            <a:prstGeom prst="rect">
              <a:avLst/>
            </a:prstGeom>
            <a:noFill/>
            <a:ln>
              <a:noFill/>
            </a:ln>
            <a:extLst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anchor="ctr"/>
            <a:lstStyle>
              <a:defPPr>
                <a:defRPr lang="zh-CN"/>
              </a:defPPr>
              <a:lvl1pPr algn="ctr">
                <a:defRPr sz="4800">
                  <a:solidFill>
                    <a:schemeClr val="dk1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endParaRPr lang="fi-FI" sz="2500">
                <a:solidFill>
                  <a:schemeClr val="tx1"/>
                </a:solidFill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944318" y="-38221"/>
              <a:ext cx="7128303" cy="6082581"/>
              <a:chOff x="1041044" y="-42132"/>
              <a:chExt cx="7858459" cy="6704922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3141138" y="-42132"/>
                <a:ext cx="5758365" cy="5014609"/>
                <a:chOff x="3141138" y="54078"/>
                <a:chExt cx="5758365" cy="5014609"/>
              </a:xfrm>
            </p:grpSpPr>
            <p:grpSp>
              <p:nvGrpSpPr>
                <p:cNvPr id="9" name="Group 8"/>
                <p:cNvGrpSpPr/>
                <p:nvPr/>
              </p:nvGrpSpPr>
              <p:grpSpPr>
                <a:xfrm>
                  <a:off x="4715602" y="1900643"/>
                  <a:ext cx="1333500" cy="1651798"/>
                  <a:chOff x="4715602" y="1900643"/>
                  <a:chExt cx="1333500" cy="1651798"/>
                </a:xfrm>
              </p:grpSpPr>
              <p:pic>
                <p:nvPicPr>
                  <p:cNvPr id="17" name="Picture 16"/>
                  <p:cNvPicPr>
                    <a:picLocks noChangeAspect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715602" y="1900643"/>
                    <a:ext cx="1333500" cy="1200150"/>
                  </a:xfrm>
                  <a:prstGeom prst="rect">
                    <a:avLst/>
                  </a:prstGeom>
                </p:spPr>
              </p:pic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4948328" y="3145321"/>
                    <a:ext cx="868048" cy="4071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b="1"/>
                      <a:t>TRC26</a:t>
                    </a:r>
                  </a:p>
                </p:txBody>
              </p:sp>
            </p:grpSp>
            <p:grpSp>
              <p:nvGrpSpPr>
                <p:cNvPr id="10" name="Group 9"/>
                <p:cNvGrpSpPr/>
                <p:nvPr/>
              </p:nvGrpSpPr>
              <p:grpSpPr>
                <a:xfrm>
                  <a:off x="3141138" y="1905875"/>
                  <a:ext cx="1333500" cy="1646566"/>
                  <a:chOff x="3141138" y="1905875"/>
                  <a:chExt cx="1333500" cy="1646566"/>
                </a:xfrm>
              </p:grpSpPr>
              <p:pic>
                <p:nvPicPr>
                  <p:cNvPr id="16" name="Picture 15"/>
                  <p:cNvPicPr>
                    <a:picLocks noChangeAspect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141138" y="1905875"/>
                    <a:ext cx="1333500" cy="1200150"/>
                  </a:xfrm>
                  <a:prstGeom prst="rect">
                    <a:avLst/>
                  </a:prstGeom>
                </p:spPr>
              </p:pic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3375141" y="3145321"/>
                    <a:ext cx="865494" cy="4071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b="1"/>
                      <a:t>TRC25</a:t>
                    </a:r>
                  </a:p>
                </p:txBody>
              </p:sp>
            </p:grpSp>
            <p:grpSp>
              <p:nvGrpSpPr>
                <p:cNvPr id="8" name="Group 7"/>
                <p:cNvGrpSpPr/>
                <p:nvPr/>
              </p:nvGrpSpPr>
              <p:grpSpPr>
                <a:xfrm>
                  <a:off x="6706092" y="3345954"/>
                  <a:ext cx="1545424" cy="1722733"/>
                  <a:chOff x="6706092" y="3345954"/>
                  <a:chExt cx="1545424" cy="1722733"/>
                </a:xfrm>
              </p:grpSpPr>
              <p:pic>
                <p:nvPicPr>
                  <p:cNvPr id="32" name="Picture 31"/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788273" y="3345954"/>
                    <a:ext cx="1381062" cy="1335026"/>
                  </a:xfrm>
                  <a:prstGeom prst="rect">
                    <a:avLst/>
                  </a:prstGeom>
                </p:spPr>
              </p:pic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6706092" y="4661567"/>
                    <a:ext cx="1545424" cy="4071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b="1"/>
                      <a:t>Other Ocean</a:t>
                    </a:r>
                  </a:p>
                </p:txBody>
              </p:sp>
            </p:grpSp>
            <p:grpSp>
              <p:nvGrpSpPr>
                <p:cNvPr id="4" name="Group 3"/>
                <p:cNvGrpSpPr/>
                <p:nvPr/>
              </p:nvGrpSpPr>
              <p:grpSpPr>
                <a:xfrm>
                  <a:off x="5932253" y="54078"/>
                  <a:ext cx="1066800" cy="2554940"/>
                  <a:chOff x="5932253" y="54078"/>
                  <a:chExt cx="1066800" cy="2554940"/>
                </a:xfrm>
              </p:grpSpPr>
              <p:pic>
                <p:nvPicPr>
                  <p:cNvPr id="3" name="Picture 2"/>
                  <p:cNvPicPr>
                    <a:picLocks noChangeAspect="1"/>
                  </p:cNvPicPr>
                  <p:nvPr/>
                </p:nvPicPr>
                <p:blipFill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932253" y="54078"/>
                    <a:ext cx="1066800" cy="2235200"/>
                  </a:xfrm>
                  <a:prstGeom prst="rect">
                    <a:avLst/>
                  </a:prstGeom>
                </p:spPr>
              </p:pic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6072660" y="2201898"/>
                    <a:ext cx="868048" cy="4071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b="1"/>
                      <a:t>TRC27</a:t>
                    </a:r>
                  </a:p>
                </p:txBody>
              </p:sp>
            </p:grpSp>
            <p:grpSp>
              <p:nvGrpSpPr>
                <p:cNvPr id="6" name="Group 5"/>
                <p:cNvGrpSpPr/>
                <p:nvPr/>
              </p:nvGrpSpPr>
              <p:grpSpPr>
                <a:xfrm>
                  <a:off x="7618741" y="749459"/>
                  <a:ext cx="1280762" cy="1409652"/>
                  <a:chOff x="7618741" y="749459"/>
                  <a:chExt cx="1280762" cy="1409652"/>
                </a:xfrm>
              </p:grpSpPr>
              <p:pic>
                <p:nvPicPr>
                  <p:cNvPr id="5" name="Picture 4"/>
                  <p:cNvPicPr>
                    <a:picLocks noChangeAspect="1"/>
                  </p:cNvPicPr>
                  <p:nvPr/>
                </p:nvPicPr>
                <p:blipFill>
                  <a:blip r:embed="rId8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618741" y="749459"/>
                    <a:ext cx="1280762" cy="1079500"/>
                  </a:xfrm>
                  <a:prstGeom prst="rect">
                    <a:avLst/>
                  </a:prstGeom>
                </p:spPr>
              </p:pic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7960523" y="1751991"/>
                    <a:ext cx="868048" cy="4071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b="1"/>
                      <a:t>TRC28</a:t>
                    </a:r>
                  </a:p>
                </p:txBody>
              </p:sp>
            </p:grpSp>
          </p:grpSp>
          <p:pic>
            <p:nvPicPr>
              <p:cNvPr id="34" name="Picture 33"/>
              <p:cNvPicPr>
                <a:picLocks noChangeAspect="1"/>
              </p:cNvPicPr>
              <p:nvPr/>
            </p:nvPicPr>
            <p:blipFill rotWithShape="1">
              <a:blip r:embed="rId9"/>
              <a:srcRect b="20214"/>
              <a:stretch/>
            </p:blipFill>
            <p:spPr>
              <a:xfrm>
                <a:off x="1041044" y="5953136"/>
                <a:ext cx="1536700" cy="668766"/>
              </a:xfrm>
              <a:prstGeom prst="rect">
                <a:avLst/>
              </a:prstGeom>
            </p:spPr>
          </p:pic>
          <p:pic>
            <p:nvPicPr>
              <p:cNvPr id="35" name="Picture 34"/>
              <p:cNvPicPr>
                <a:picLocks noChangeAspect="1"/>
              </p:cNvPicPr>
              <p:nvPr/>
            </p:nvPicPr>
            <p:blipFill rotWithShape="1">
              <a:blip r:embed="rId10"/>
              <a:srcRect l="-9453" r="9453" b="20374"/>
              <a:stretch/>
            </p:blipFill>
            <p:spPr>
              <a:xfrm>
                <a:off x="2577744" y="5995361"/>
                <a:ext cx="1536700" cy="667429"/>
              </a:xfrm>
              <a:prstGeom prst="rect">
                <a:avLst/>
              </a:prstGeom>
            </p:spPr>
          </p:pic>
        </p:grpSp>
        <p:sp>
          <p:nvSpPr>
            <p:cNvPr id="24" name="TextBox 23"/>
            <p:cNvSpPr txBox="1"/>
            <p:nvPr/>
          </p:nvSpPr>
          <p:spPr>
            <a:xfrm>
              <a:off x="944318" y="407005"/>
              <a:ext cx="55425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/>
                <a:t>(c)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6148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109</Words>
  <Application>Microsoft Macintosh PowerPoint</Application>
  <PresentationFormat>On-screen Show (4:3)</PresentationFormat>
  <Paragraphs>49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For presentation</vt:lpstr>
      <vt:lpstr>PowerPoint Presentation</vt:lpstr>
      <vt:lpstr>PowerPoint Presentation</vt:lpstr>
      <vt:lpstr>PowerPoint Presentation</vt:lpstr>
      <vt:lpstr>For publication</vt:lpstr>
      <vt:lpstr>PowerPoint Presentation</vt:lpstr>
      <vt:lpstr>PowerPoint Presentation</vt:lpstr>
      <vt:lpstr>PowerPoint Presentation</vt:lpstr>
    </vt:vector>
  </TitlesOfParts>
  <Company>pku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yanchun he</dc:creator>
  <cp:lastModifiedBy>yanchun he</cp:lastModifiedBy>
  <cp:revision>7</cp:revision>
  <dcterms:created xsi:type="dcterms:W3CDTF">2012-11-12T16:54:39Z</dcterms:created>
  <dcterms:modified xsi:type="dcterms:W3CDTF">2012-11-15T16:22:36Z</dcterms:modified>
</cp:coreProperties>
</file>